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81" r:id="rId6"/>
    <p:sldId id="270" r:id="rId7"/>
    <p:sldId id="271" r:id="rId8"/>
    <p:sldId id="272" r:id="rId9"/>
    <p:sldId id="280" r:id="rId10"/>
    <p:sldId id="257" r:id="rId11"/>
    <p:sldId id="279" r:id="rId12"/>
    <p:sldId id="258" r:id="rId13"/>
    <p:sldId id="259" r:id="rId14"/>
    <p:sldId id="260" r:id="rId15"/>
    <p:sldId id="282" r:id="rId16"/>
    <p:sldId id="268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1146"/>
  </p:normalViewPr>
  <p:slideViewPr>
    <p:cSldViewPr snapToGrid="0" showGuides="1">
      <p:cViewPr varScale="1">
        <p:scale>
          <a:sx n="63" d="100"/>
          <a:sy n="63" d="100"/>
        </p:scale>
        <p:origin x="148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8B52A-31C2-5640-A81C-266C61B1BE9D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DBC0A-DC5A-B348-8EA1-CBE4F0FE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Jaehyun Song from team M, we changed presenting date with team F for this second weekly check.</a:t>
            </a:r>
          </a:p>
          <a:p>
            <a:r>
              <a:rPr lang="en-US" dirty="0"/>
              <a:t>It feels like our team always get some time limit, so I’ll try to get to the point on every slide.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we made yoga page and tested if web camera works well.</a:t>
            </a:r>
          </a:p>
          <a:p>
            <a:r>
              <a:rPr lang="en-US" dirty="0"/>
              <a:t>Fortunately, you can see that it worked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8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backend, we </a:t>
            </a:r>
            <a:r>
              <a:rPr lang="en-US" dirty="0" err="1"/>
              <a:t>opend</a:t>
            </a:r>
            <a:r>
              <a:rPr lang="en-US" dirty="0"/>
              <a:t> </a:t>
            </a:r>
            <a:r>
              <a:rPr lang="en-US" dirty="0" err="1"/>
              <a:t>aws</a:t>
            </a:r>
            <a:r>
              <a:rPr lang="en-US" dirty="0"/>
              <a:t> ec2 instance and initialized spring boot project.</a:t>
            </a:r>
          </a:p>
          <a:p>
            <a:r>
              <a:rPr lang="en-US" dirty="0"/>
              <a:t>However our instance was a free model, which allows small </a:t>
            </a:r>
            <a:r>
              <a:rPr lang="en-US" dirty="0" err="1"/>
              <a:t>cpu</a:t>
            </a:r>
            <a:r>
              <a:rPr lang="en-US" dirty="0"/>
              <a:t> and when we started to run the program it crashed.</a:t>
            </a:r>
          </a:p>
          <a:p>
            <a:r>
              <a:rPr lang="en-US" dirty="0"/>
              <a:t>We’re waiting for the support fund for this class, so that we can get larger instance to build BE.</a:t>
            </a:r>
          </a:p>
          <a:p>
            <a:r>
              <a:rPr lang="en-US" dirty="0"/>
              <a:t>We searched about SSL certificates too so after reopening new instance, we’ll set the backend as fast as we can.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1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midterm presentation, we’re planning to develop website and make comparison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1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second presentation, I’ll recap our progress till last weekly check, go through issues we’ve handled and website we started to develop.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7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object is to build a yoga pose correction AI web service using pose estimation model.</a:t>
            </a:r>
          </a:p>
          <a:p>
            <a:r>
              <a:rPr lang="en-US"/>
              <a:t>Until last weekly check, we studied </a:t>
            </a:r>
            <a:r>
              <a:rPr lang="en-US" err="1"/>
              <a:t>mediapipe</a:t>
            </a:r>
            <a:r>
              <a:rPr lang="en-US"/>
              <a:t> framework which was a pose estimation module provided by Google.</a:t>
            </a:r>
          </a:p>
          <a:p>
            <a:r>
              <a:rPr lang="en-US"/>
              <a:t>Then we implemented it on web camera and developed joint angle calculating function.</a:t>
            </a:r>
          </a:p>
          <a:p>
            <a:r>
              <a:rPr lang="en-US"/>
              <a:t>We got two feedback from it. One was how to deal with different camera angles and one was security concern due to </a:t>
            </a:r>
            <a:r>
              <a:rPr lang="en-US" err="1"/>
              <a:t>webcamera</a:t>
            </a:r>
            <a:r>
              <a:rPr lang="en-US"/>
              <a:t> video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3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had a few feedback and concerns about different camera angle.</a:t>
            </a:r>
          </a:p>
          <a:p>
            <a:r>
              <a:rPr lang="en-US" dirty="0"/>
              <a:t>So we actually tested about this issue. </a:t>
            </a:r>
          </a:p>
          <a:p>
            <a:r>
              <a:rPr lang="en-US" dirty="0"/>
              <a:t>We tested same pose with changing angle , and tracked how the joint angles differ.</a:t>
            </a:r>
          </a:p>
          <a:p>
            <a:r>
              <a:rPr lang="en-US" dirty="0"/>
              <a:t>This is the video and estimated pose over it.</a:t>
            </a:r>
          </a:p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I did this random pose which I thought makes many angles and we shoot it from high above to the floor.</a:t>
            </a:r>
          </a:p>
          <a:p>
            <a:r>
              <a:rPr lang="en-US" altLang="ko-KR" dirty="0"/>
              <a:t>You can see that it keeps track on the pose </a:t>
            </a:r>
            <a:r>
              <a:rPr lang="en-US" altLang="ko-KR" dirty="0" err="1"/>
              <a:t>eventhough</a:t>
            </a:r>
            <a:r>
              <a:rPr lang="en-US" altLang="ko-KR" dirty="0"/>
              <a:t> there’s some interruption such as finger.</a:t>
            </a:r>
          </a:p>
          <a:p>
            <a:r>
              <a:rPr lang="en-US" altLang="ko-KR" dirty="0"/>
              <a:t>we managed to keep track of estimating pose rather than giving the error.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results of the test. Each plots give the value of each joint angles regarding to the changing </a:t>
            </a:r>
            <a:r>
              <a:rPr lang="en-GB" dirty="0" err="1"/>
              <a:t>cameara</a:t>
            </a:r>
            <a:r>
              <a:rPr lang="en-GB" dirty="0"/>
              <a:t> </a:t>
            </a:r>
            <a:r>
              <a:rPr lang="en-US" dirty="0">
                <a:effectLst/>
              </a:rPr>
              <a:t>angle.</a:t>
            </a:r>
          </a:p>
          <a:p>
            <a:r>
              <a:rPr lang="en-GB" dirty="0"/>
              <a:t>Everyone can tell that the </a:t>
            </a:r>
            <a:r>
              <a:rPr lang="en-US" dirty="0"/>
              <a:t>joint angle does change when the camera angle changes.</a:t>
            </a:r>
            <a:endParaRPr lang="en-GB" dirty="0"/>
          </a:p>
          <a:p>
            <a:r>
              <a:rPr lang="en-GB" dirty="0"/>
              <a:t>But fortunately, margin of error isn’t so big. You can see the range of the value on the y-axis. In this test video, we can say that this range can be the margin of error. </a:t>
            </a:r>
          </a:p>
          <a:p>
            <a:r>
              <a:rPr lang="en-GB" dirty="0"/>
              <a:t>It had mostly 10 to 15 degree of margin of error, and considering the range of our camera angle we have changed, it’s even better than expected.</a:t>
            </a:r>
          </a:p>
          <a:p>
            <a:r>
              <a:rPr lang="en-GB" dirty="0" err="1"/>
              <a:t>Throug</a:t>
            </a:r>
            <a:r>
              <a:rPr lang="en-US" dirty="0"/>
              <a:t>h this test</a:t>
            </a:r>
            <a:r>
              <a:rPr lang="en-GB" dirty="0"/>
              <a:t>, we thought that if we let user adjust camera roughly,  camera angle shouldn’t be an issue.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0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feedback was about security of video data.</a:t>
            </a:r>
          </a:p>
          <a:p>
            <a:r>
              <a:rPr lang="en-US" dirty="0"/>
              <a:t>First of all, we are going to get an SSL certificate to our website, so overall privacy is</a:t>
            </a:r>
            <a:r>
              <a:rPr lang="ko-KR" altLang="en-US" dirty="0"/>
              <a:t> </a:t>
            </a:r>
            <a:r>
              <a:rPr lang="en-US" altLang="ko-KR" dirty="0"/>
              <a:t>guaranteed</a:t>
            </a:r>
            <a:r>
              <a:rPr lang="en-US" dirty="0"/>
              <a:t>.</a:t>
            </a:r>
          </a:p>
          <a:p>
            <a:r>
              <a:rPr lang="en-US" dirty="0"/>
              <a:t>And about sending data to server or BE kind of issue, we searched about it to make it secure enough.</a:t>
            </a:r>
          </a:p>
          <a:p>
            <a:r>
              <a:rPr lang="en-US" dirty="0"/>
              <a:t>To secure video data, we are planning to apply pose estimation model on FE. We will detect body and calculate joints angle on the front end.</a:t>
            </a:r>
          </a:p>
          <a:p>
            <a:r>
              <a:rPr lang="en-US" dirty="0"/>
              <a:t>Then on the backend side, it will request for joint angles. It will compare with the correct poses’ angle and make appropriate feedback from the comparison result.</a:t>
            </a:r>
          </a:p>
          <a:p>
            <a:r>
              <a:rPr lang="en-US" dirty="0"/>
              <a:t>By this configuration, we believe that the privacy issue would be solved.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handling issues we’ve got from last week’s feedback, we started to build our web application this week.</a:t>
            </a:r>
          </a:p>
          <a:p>
            <a:r>
              <a:rPr lang="en-US" dirty="0"/>
              <a:t>We’re using react, spring boot, and </a:t>
            </a:r>
            <a:r>
              <a:rPr lang="en-US" dirty="0" err="1"/>
              <a:t>aws</a:t>
            </a:r>
            <a:r>
              <a:rPr lang="en-US" dirty="0"/>
              <a:t> for our website.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also designing UI and this is our ongoing prototype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9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very rough homepage built by react. We discussed about the </a:t>
            </a:r>
            <a:r>
              <a:rPr lang="en-US" dirty="0" err="1"/>
              <a:t>usecase</a:t>
            </a:r>
            <a:r>
              <a:rPr lang="en-US" dirty="0"/>
              <a:t> of our website and made homepage as a start.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DBC0A-DC5A-B348-8EA1-CBE4F0FE01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8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8727" y="4342566"/>
            <a:ext cx="6089388" cy="19235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7164" y="6096402"/>
            <a:ext cx="4337163" cy="1154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658" y="9640448"/>
            <a:ext cx="4370579" cy="6020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8790" y="3958350"/>
            <a:ext cx="10511983" cy="5584491"/>
            <a:chOff x="1098790" y="3958350"/>
            <a:chExt cx="10511983" cy="558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790" y="3958350"/>
              <a:ext cx="10511983" cy="5584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606" y="911349"/>
            <a:ext cx="5648736" cy="2182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80" y="1984242"/>
            <a:ext cx="3532813" cy="1697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714" y="3088933"/>
            <a:ext cx="3487698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8790" y="4452688"/>
            <a:ext cx="12684541" cy="4320672"/>
            <a:chOff x="1098790" y="4452688"/>
            <a:chExt cx="12684541" cy="43206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790" y="4452688"/>
              <a:ext cx="12684541" cy="43206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606" y="911349"/>
            <a:ext cx="5648736" cy="2182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80" y="1984242"/>
            <a:ext cx="3395146" cy="1697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237" y="3107694"/>
            <a:ext cx="7164422" cy="9707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607" y="911350"/>
            <a:ext cx="5649764" cy="2189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7437" y="2525180"/>
            <a:ext cx="8076431" cy="49710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44761" y="2238443"/>
            <a:ext cx="25459109" cy="8868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03818" y="5239559"/>
            <a:ext cx="12293721" cy="1456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8511" y="5697496"/>
            <a:ext cx="5978452" cy="373324"/>
            <a:chOff x="9878511" y="5697496"/>
            <a:chExt cx="5978452" cy="373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8513" y="5617498"/>
              <a:ext cx="618525" cy="69664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5240" y="5626449"/>
              <a:ext cx="2294193" cy="598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8511" y="6374330"/>
            <a:ext cx="5978452" cy="373324"/>
            <a:chOff x="9878511" y="6374330"/>
            <a:chExt cx="5978452" cy="373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8513" y="6294332"/>
              <a:ext cx="669773" cy="69664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5240" y="6303287"/>
              <a:ext cx="1886974" cy="598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511" y="7051165"/>
            <a:ext cx="5978452" cy="373324"/>
            <a:chOff x="9878511" y="7051165"/>
            <a:chExt cx="5978452" cy="37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8513" y="6971167"/>
              <a:ext cx="671440" cy="6966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5240" y="6980116"/>
              <a:ext cx="1432622" cy="598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8511" y="7730545"/>
            <a:ext cx="5533177" cy="348598"/>
            <a:chOff x="9878511" y="7730545"/>
            <a:chExt cx="5533177" cy="3485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4473" y="7656506"/>
              <a:ext cx="625078" cy="6447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0596" y="7664791"/>
              <a:ext cx="1261780" cy="554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797" y="819768"/>
            <a:ext cx="10003279" cy="22460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1937" y="2316680"/>
            <a:ext cx="2025451" cy="16972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890" y="4331037"/>
            <a:ext cx="3542032" cy="15304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094" y="3441361"/>
            <a:ext cx="14164908" cy="10129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352" y="5341552"/>
            <a:ext cx="11380165" cy="41702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80" y="3220201"/>
            <a:ext cx="13629955" cy="1012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082" y="743797"/>
            <a:ext cx="8364394" cy="24764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480" y="2146785"/>
            <a:ext cx="7382994" cy="1530422"/>
          </a:xfrm>
          <a:prstGeom prst="rect">
            <a:avLst/>
          </a:prstGeom>
        </p:spPr>
      </p:pic>
      <p:pic>
        <p:nvPicPr>
          <p:cNvPr id="6" name="test_vid_output">
            <a:hlinkClick r:id="" action="ppaction://media"/>
            <a:extLst>
              <a:ext uri="{FF2B5EF4-FFF2-40B4-BE49-F238E27FC236}">
                <a16:creationId xmlns:a16="http://schemas.microsoft.com/office/drawing/2014/main" id="{1E08EAFA-FAF6-BF0C-6AB4-D10A255D0E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676" t="15741" r="14032"/>
          <a:stretch/>
        </p:blipFill>
        <p:spPr>
          <a:xfrm>
            <a:off x="1066800" y="4124418"/>
            <a:ext cx="9906000" cy="5418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981" y="3435969"/>
            <a:ext cx="5960754" cy="4589253"/>
            <a:chOff x="974981" y="3435969"/>
            <a:chExt cx="5960754" cy="45892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981" y="3435969"/>
              <a:ext cx="5960754" cy="4589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8266" y="3652510"/>
            <a:ext cx="3226669" cy="2542756"/>
            <a:chOff x="7348266" y="3652510"/>
            <a:chExt cx="3226669" cy="254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266" y="3652510"/>
              <a:ext cx="3226669" cy="254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6266" y="3676570"/>
            <a:ext cx="3174060" cy="2542756"/>
            <a:chOff x="10916266" y="3676570"/>
            <a:chExt cx="3174060" cy="2542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6266" y="3676570"/>
              <a:ext cx="3174060" cy="2542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92400" y="3652510"/>
            <a:ext cx="3174060" cy="2542756"/>
            <a:chOff x="14392400" y="3652510"/>
            <a:chExt cx="3174060" cy="25427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2400" y="3652510"/>
              <a:ext cx="3174060" cy="2542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6266" y="6640217"/>
            <a:ext cx="3253385" cy="2504819"/>
            <a:chOff x="10916266" y="6640217"/>
            <a:chExt cx="3253385" cy="25048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6266" y="6640217"/>
              <a:ext cx="3253385" cy="2504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8266" y="6514536"/>
            <a:ext cx="3226669" cy="2542756"/>
            <a:chOff x="7348266" y="6514536"/>
            <a:chExt cx="3226669" cy="25427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8266" y="6514536"/>
              <a:ext cx="3226669" cy="25427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88640" y="6678154"/>
            <a:ext cx="3126705" cy="2504819"/>
            <a:chOff x="14488640" y="6678154"/>
            <a:chExt cx="3126705" cy="2504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88640" y="6678154"/>
              <a:ext cx="3126705" cy="2504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886" y="3652510"/>
            <a:ext cx="736192" cy="4276471"/>
            <a:chOff x="936886" y="3652510"/>
            <a:chExt cx="736192" cy="42764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886" y="3652510"/>
              <a:ext cx="736192" cy="42764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082" y="743797"/>
            <a:ext cx="8364394" cy="24764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8480" y="2146785"/>
            <a:ext cx="7382994" cy="15304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7665" y="8365243"/>
            <a:ext cx="3218051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34877" y="5602255"/>
            <a:ext cx="2400000" cy="2400000"/>
            <a:chOff x="14434877" y="5602255"/>
            <a:chExt cx="2400000" cy="2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4877" y="5602255"/>
              <a:ext cx="2400000" cy="24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082" y="743797"/>
            <a:ext cx="8364394" cy="2476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052" y="1984242"/>
            <a:ext cx="2998851" cy="1821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3533" y="3520018"/>
            <a:ext cx="15026013" cy="4389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6208D-F4DD-D132-318F-592DC9685330}"/>
              </a:ext>
            </a:extLst>
          </p:cNvPr>
          <p:cNvSpPr txBox="1"/>
          <p:nvPr/>
        </p:nvSpPr>
        <p:spPr>
          <a:xfrm>
            <a:off x="1480458" y="4181022"/>
            <a:ext cx="145868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606" y="911349"/>
            <a:ext cx="5648736" cy="2182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4184" y="5143500"/>
            <a:ext cx="3376338" cy="1978534"/>
            <a:chOff x="11798518" y="5142857"/>
            <a:chExt cx="3376338" cy="19785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8518" y="5142857"/>
              <a:ext cx="3376338" cy="19785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1787" y="7725404"/>
            <a:ext cx="1873698" cy="1090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60533" y="4772103"/>
            <a:ext cx="3139995" cy="2721329"/>
            <a:chOff x="6834867" y="4771460"/>
            <a:chExt cx="3139995" cy="2721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867" y="4771460"/>
              <a:ext cx="3139995" cy="27213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581" y="7735429"/>
            <a:ext cx="2422155" cy="1090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3961" y="4685935"/>
            <a:ext cx="2807497" cy="2807497"/>
            <a:chOff x="1984279" y="4685292"/>
            <a:chExt cx="2807497" cy="28074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4279" y="4685292"/>
              <a:ext cx="2807497" cy="28074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0021" y="7735429"/>
            <a:ext cx="2448041" cy="10900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6714" y="2493991"/>
            <a:ext cx="9352803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8790" y="3661633"/>
            <a:ext cx="11664180" cy="5417215"/>
            <a:chOff x="1098790" y="3661633"/>
            <a:chExt cx="11664180" cy="5417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790" y="3661633"/>
              <a:ext cx="11664180" cy="54172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606" y="911349"/>
            <a:ext cx="5648736" cy="2182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80" y="1984242"/>
            <a:ext cx="4100232" cy="1821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8790" y="3931298"/>
            <a:ext cx="10511983" cy="5584491"/>
            <a:chOff x="1098790" y="3931298"/>
            <a:chExt cx="10511983" cy="558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790" y="3931298"/>
              <a:ext cx="10511983" cy="5584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606" y="911349"/>
            <a:ext cx="5648736" cy="2182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480" y="1984242"/>
            <a:ext cx="3532813" cy="1697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714" y="3088933"/>
            <a:ext cx="2348689" cy="10129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044cfb-eee7-4b70-bfde-17f73dc7f3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C1B84956BB1764B839B7BE62B4BD633" ma:contentTypeVersion="8" ma:contentTypeDescription="새 문서를 만듭니다." ma:contentTypeScope="" ma:versionID="0d7f182ec26cc4b2afe4c8d0eb4495d5">
  <xsd:schema xmlns:xsd="http://www.w3.org/2001/XMLSchema" xmlns:xs="http://www.w3.org/2001/XMLSchema" xmlns:p="http://schemas.microsoft.com/office/2006/metadata/properties" xmlns:ns3="88044cfb-eee7-4b70-bfde-17f73dc7f35d" xmlns:ns4="bd4a3b29-5bf3-4d13-9f0c-73412e66bd6d" targetNamespace="http://schemas.microsoft.com/office/2006/metadata/properties" ma:root="true" ma:fieldsID="9e173292fbba2e4b81566788c781297d" ns3:_="" ns4:_="">
    <xsd:import namespace="88044cfb-eee7-4b70-bfde-17f73dc7f35d"/>
    <xsd:import namespace="bd4a3b29-5bf3-4d13-9f0c-73412e66bd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44cfb-eee7-4b70-bfde-17f73dc7f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a3b29-5bf3-4d13-9f0c-73412e66bd6d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94A0DA-8FB0-4DCA-9002-EB13C6CD8F70}">
  <ds:schemaRefs>
    <ds:schemaRef ds:uri="bd4a3b29-5bf3-4d13-9f0c-73412e66bd6d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purl.org/dc/dcmitype/"/>
    <ds:schemaRef ds:uri="http://purl.org/dc/elements/1.1/"/>
    <ds:schemaRef ds:uri="88044cfb-eee7-4b70-bfde-17f73dc7f35d"/>
  </ds:schemaRefs>
</ds:datastoreItem>
</file>

<file path=customXml/itemProps2.xml><?xml version="1.0" encoding="utf-8"?>
<ds:datastoreItem xmlns:ds="http://schemas.openxmlformats.org/officeDocument/2006/customXml" ds:itemID="{60F93608-6AFD-44EE-B1AA-0F58860AD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3B37C-B471-4BFD-9858-8E669CAFA20E}">
  <ds:schemaRefs>
    <ds:schemaRef ds:uri="88044cfb-eee7-4b70-bfde-17f73dc7f35d"/>
    <ds:schemaRef ds:uri="bd4a3b29-5bf3-4d13-9f0c-73412e66bd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709</Words>
  <Application>Microsoft Macintosh PowerPoint</Application>
  <PresentationFormat>Custom</PresentationFormat>
  <Paragraphs>51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송재현</cp:lastModifiedBy>
  <cp:revision>2</cp:revision>
  <dcterms:created xsi:type="dcterms:W3CDTF">2023-10-16T16:13:30Z</dcterms:created>
  <dcterms:modified xsi:type="dcterms:W3CDTF">2023-12-10T06:53:01Z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0x010100FC1B84956BB1764B839B7BE62B4BD633</vt:lpwstr>
  </property>
</Properties>
</file>